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8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0841"/>
    <p:restoredTop sz="94713"/>
  </p:normalViewPr>
  <p:slideViewPr>
    <p:cSldViewPr snapToGrid="0" snapToObjects="1">
      <p:cViewPr varScale="1">
        <p:scale>
          <a:sx n="170" d="100"/>
          <a:sy n="170" d="100"/>
        </p:scale>
        <p:origin x="320" y="176"/>
      </p:cViewPr>
      <p:guideLst/>
    </p:cSldViewPr>
  </p:slideViewPr>
  <p:outlineViewPr>
    <p:cViewPr>
      <p:scale>
        <a:sx n="33" d="100"/>
        <a:sy n="33" d="100"/>
      </p:scale>
      <p:origin x="0" y="-19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2.tiff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F75808-319E-4142-9290-FFB5C7B25864}" type="datetimeFigureOut">
              <a:rPr lang="en-US" smtClean="0"/>
              <a:t>6/16/20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EDED5-2E20-554C-B1DD-BA982C1B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03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2EDED5-2E20-554C-B1DD-BA982C1B936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0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2EDED5-2E20-554C-B1DD-BA982C1B936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456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69AFC-9276-5B4D-8452-6F514C75C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378A4-CCB5-C647-8438-ED4F42DE0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99265-0D2C-C842-979B-C639DF2FA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B00A7-F489-EE4F-A3BD-A7432F26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1C828-EFBE-5349-8683-7EB7372CF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94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A01D1-1C12-2B4D-9285-43AC97DE4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981B0-8387-5B46-9D0D-AC9D1F5C8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B37C6-BB3C-6947-A08B-2BC905FD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C1C2E-A918-C344-B01B-21EAACE3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832F1-E002-E24A-8A1E-E803E89ED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003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01B9F4-7833-E847-B977-37DE8B0BC5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A6184-79DC-AF48-8E12-724CED3E79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DBF7A-9CE0-5548-B22B-90FAB95CF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A2DB3-9651-F24A-8233-2E7F2A061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27FDF-21C7-5349-905E-9C84E017A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39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C114D-1780-1C41-985A-D2BC9FDA6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025C-BA84-9B4A-A887-52BF645A4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8433C-6AC9-9C40-A0CD-85CD97F51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22237-AB73-E344-A284-0CA43E43E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97C43-3BBE-2B41-A99E-48BB257FF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88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C61A3-B8F6-ED4F-B66C-2DC98396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7589A-B5FB-754D-8606-2447ED04E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3543F-FB4C-E44A-9360-AB480106C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9CB12-EE64-E145-AFB1-1B5083EFE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26D0F-20F8-574B-8ECC-6D19D866F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018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53843-B098-824F-BDA0-D62D8DED0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50AF2-2C69-194A-9ED7-5F382CE5F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19C3BE-63D2-C646-8A25-F8F46DACED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E735A-C5A7-2E46-A3AC-B7B8CE43F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ABC246-7850-4D4E-B506-6B9DAECF9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25EDB-9148-A14B-A324-4D07A13BC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78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F6B8F-408C-0640-8595-8C2E3E203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4E1774-4910-4C40-A7EB-EF63AED00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AF774-A334-3A45-A2FD-3A2E8E3EAC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FDC852-C1E8-5D46-8A2C-6089EBC76D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D6EA5-58D8-344A-BDD9-8A32B3610F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E01482-69E4-314C-AA49-6FCB3411C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F27A87-CA91-9B47-A0CC-2FE5F3106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398C13-C486-E64D-9168-1AB756323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002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13A1D-960A-2A47-820F-A85A7F789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F677E5-7EB5-0C49-8BDA-D243C6063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07C49A-6267-EF45-8098-5F16EC9A3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47DA52-3A58-3E4D-9F7A-574682DA9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280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D314AC-C2FD-5748-AC5B-CA7C51CA3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9A1410-F701-8348-894B-151AF835A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F9AC40-9EBB-D34A-BCE5-913227D7E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330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B25A9-B65F-514E-A18E-BB523DB72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15189-92B9-A443-9891-A48A84C03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D5CD70-EED7-484D-8F8C-A5549BA7A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BEF779-A1F2-1344-BF30-92BCD70AB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BA7FE-8353-C24E-A152-939BB867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63EE1-1D4D-A041-9D21-D5410FF89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603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CD1A8-EB87-1A4C-A2CD-35DA2AD22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ECB50-86A4-E940-8DBD-132707504F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076E95-4141-F24F-841A-718060CD3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D8FA02-2EFD-8B48-A957-0FC78F9B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92690-06FF-4B48-9BCB-37302506E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68CB1A-BB8D-D844-B039-022B546B4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70B724-5B16-5F42-9BF4-EA1589954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72E6C-F567-4F47-9D96-B614ABB67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794CD-365C-B14E-9A3B-844B1B2EE2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2F1FA-DFBE-4448-A10C-58768A245EC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1BEEA-55CF-5249-86FD-894751EA5B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5D5F0-BDB1-3B4D-B9A8-2709CAD46D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343AE-90D0-E641-9B8F-28D9BD87C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4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FA228-CA8E-5E45-8918-B13DC44E9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0457" y="185057"/>
            <a:ext cx="9144000" cy="3836534"/>
          </a:xfrm>
        </p:spPr>
        <p:txBody>
          <a:bodyPr>
            <a:normAutofit fontScale="90000"/>
          </a:bodyPr>
          <a:lstStyle/>
          <a:p>
            <a:r>
              <a:rPr lang="en-US" dirty="0"/>
              <a:t>Determining the number of factors in approximate factor models by twice K-fold cross validation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A9A243-B903-D642-8B4A-63086E8D0E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6657" y="3678238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Jie</a:t>
            </a:r>
            <a:r>
              <a:rPr lang="en-US" dirty="0"/>
              <a:t> Wei, Hui Chen</a:t>
            </a:r>
          </a:p>
          <a:p>
            <a:r>
              <a:rPr lang="en-US" dirty="0"/>
              <a:t>School of Economics, Huazhong University of Science and Technology, China</a:t>
            </a:r>
          </a:p>
          <a:p>
            <a:r>
              <a:rPr lang="en-US" dirty="0"/>
              <a:t>Economics Letters</a:t>
            </a:r>
          </a:p>
          <a:p>
            <a:r>
              <a:rPr lang="en-US" dirty="0"/>
              <a:t>Volume 191, June 2020, 109149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284694-28C6-2F40-A1CD-3BC4536AE12F}"/>
              </a:ext>
            </a:extLst>
          </p:cNvPr>
          <p:cNvSpPr txBox="1"/>
          <p:nvPr/>
        </p:nvSpPr>
        <p:spPr>
          <a:xfrm>
            <a:off x="4332514" y="6379029"/>
            <a:ext cx="359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Summarized by Nicholai </a:t>
            </a:r>
            <a:r>
              <a:rPr lang="en-US" dirty="0" err="1"/>
              <a:t>L’Esperance</a:t>
            </a: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195D7BF-455C-0744-A0A4-CAE164DC60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712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35"/>
    </mc:Choice>
    <mc:Fallback xmlns="">
      <p:transition spd="slow" advTm="14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77F3D-0BB9-9A49-85C6-B40895C2D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TKCV Empirically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9EFA-9910-B84A-93B2-986015382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TKCV is applied to real quarterly economic data from the UK, between 1997 and 1999.</a:t>
            </a:r>
          </a:p>
          <a:p>
            <a:endParaRPr lang="en-US" dirty="0"/>
          </a:p>
          <a:p>
            <a:r>
              <a:rPr lang="en-US" dirty="0"/>
              <a:t>Seven additional methods are tested in comparison.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08A2EA1-9180-8B4B-9274-8CC8F518B5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6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57"/>
    </mc:Choice>
    <mc:Fallback xmlns="">
      <p:transition spd="slow" advTm="33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FB9D6-B37C-F94B-A1BF-B3F2DDB0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Empirical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11BB02-A626-D24F-9B7F-AA35D21944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0956" y="3507250"/>
            <a:ext cx="4269228" cy="320351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0DA5B97-E1C3-F345-BB92-CA2E78705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93968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Estimates of 0/1 </a:t>
            </a:r>
            <a:r>
              <a:rPr lang="en-US" dirty="0"/>
              <a:t>are assumed erroneous, based on </a:t>
            </a:r>
            <a:r>
              <a:rPr lang="en-US" dirty="0" err="1"/>
              <a:t>apriori</a:t>
            </a:r>
            <a:r>
              <a:rPr lang="en-US" dirty="0"/>
              <a:t> knowledge of economics. </a:t>
            </a:r>
          </a:p>
          <a:p>
            <a:r>
              <a:rPr lang="en-US" dirty="0">
                <a:solidFill>
                  <a:srgbClr val="FF0000"/>
                </a:solidFill>
              </a:rPr>
              <a:t>Estimates of 8 </a:t>
            </a:r>
            <a:r>
              <a:rPr lang="en-US" dirty="0"/>
              <a:t>are also likely erroneous, as they simply equal the maximum value set in the model.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3C8910-A688-8C45-8614-189611A00BA4}"/>
              </a:ext>
            </a:extLst>
          </p:cNvPr>
          <p:cNvSpPr txBox="1">
            <a:spLocks/>
          </p:cNvSpPr>
          <p:nvPr/>
        </p:nvSpPr>
        <p:spPr>
          <a:xfrm>
            <a:off x="844658" y="3884316"/>
            <a:ext cx="6284562" cy="2531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Comparing TKCV and GR, the researchers believe there exist </a:t>
            </a:r>
            <a:r>
              <a:rPr lang="en-US" dirty="0">
                <a:solidFill>
                  <a:srgbClr val="00B050"/>
                </a:solidFill>
              </a:rPr>
              <a:t>three major latent factors</a:t>
            </a:r>
            <a:r>
              <a:rPr lang="en-US" dirty="0"/>
              <a:t> influencing the UK economy between 1997 and 1999.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371C14-FB0B-6540-9AEC-15DDE4D3EF25}"/>
              </a:ext>
            </a:extLst>
          </p:cNvPr>
          <p:cNvSpPr/>
          <p:nvPr/>
        </p:nvSpPr>
        <p:spPr>
          <a:xfrm>
            <a:off x="8353586" y="4269783"/>
            <a:ext cx="147234" cy="1976034"/>
          </a:xfrm>
          <a:prstGeom prst="rect">
            <a:avLst/>
          </a:prstGeom>
          <a:solidFill>
            <a:srgbClr val="00B05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A5B376-E7E7-DA4E-9446-ACF88D92E13F}"/>
              </a:ext>
            </a:extLst>
          </p:cNvPr>
          <p:cNvSpPr/>
          <p:nvPr/>
        </p:nvSpPr>
        <p:spPr>
          <a:xfrm>
            <a:off x="10334785" y="3988550"/>
            <a:ext cx="138394" cy="630584"/>
          </a:xfrm>
          <a:prstGeom prst="rect">
            <a:avLst/>
          </a:prstGeom>
          <a:solidFill>
            <a:srgbClr val="00B05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6C760F-32DF-2C41-A04F-7DECC6DB71CA}"/>
              </a:ext>
            </a:extLst>
          </p:cNvPr>
          <p:cNvSpPr/>
          <p:nvPr/>
        </p:nvSpPr>
        <p:spPr>
          <a:xfrm>
            <a:off x="8809213" y="3971266"/>
            <a:ext cx="1494283" cy="2306985"/>
          </a:xfrm>
          <a:prstGeom prst="rect">
            <a:avLst/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D34AB3-6D56-2847-80A4-AC1438BB6FFA}"/>
              </a:ext>
            </a:extLst>
          </p:cNvPr>
          <p:cNvSpPr/>
          <p:nvPr/>
        </p:nvSpPr>
        <p:spPr>
          <a:xfrm>
            <a:off x="10300221" y="4679848"/>
            <a:ext cx="229520" cy="1343880"/>
          </a:xfrm>
          <a:prstGeom prst="rect">
            <a:avLst/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AEC417-025B-294F-A0D6-21E132AAAE15}"/>
              </a:ext>
            </a:extLst>
          </p:cNvPr>
          <p:cNvSpPr/>
          <p:nvPr/>
        </p:nvSpPr>
        <p:spPr>
          <a:xfrm>
            <a:off x="10603450" y="3964981"/>
            <a:ext cx="699288" cy="2284989"/>
          </a:xfrm>
          <a:prstGeom prst="rect">
            <a:avLst/>
          </a:prstGeom>
          <a:solidFill>
            <a:srgbClr val="FFC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4DBCE6-C62B-7E45-831E-8532CDB8A6C1}"/>
              </a:ext>
            </a:extLst>
          </p:cNvPr>
          <p:cNvSpPr/>
          <p:nvPr/>
        </p:nvSpPr>
        <p:spPr>
          <a:xfrm>
            <a:off x="10331776" y="6052008"/>
            <a:ext cx="274949" cy="199533"/>
          </a:xfrm>
          <a:prstGeom prst="rect">
            <a:avLst/>
          </a:prstGeom>
          <a:solidFill>
            <a:srgbClr val="FFC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0241D1AA-4987-D142-A3B2-8734E8DED0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440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000"/>
    </mc:Choice>
    <mc:Fallback xmlns="">
      <p:transition spd="slow" advTm="9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1BA88-D7C3-AE45-8625-83036616E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98C5C-048B-0341-928C-F5AB26F6B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researchers TKCV technique performed very well compared other state-of-the-art techniques.</a:t>
            </a:r>
          </a:p>
          <a:p>
            <a:pPr lvl="1"/>
            <a:r>
              <a:rPr lang="en-US" dirty="0"/>
              <a:t>It did not outperform other methodologies with every data distribution/size, but performed the best overall.</a:t>
            </a:r>
            <a:br>
              <a:rPr lang="en-US" dirty="0"/>
            </a:br>
            <a:endParaRPr lang="en-US" dirty="0"/>
          </a:p>
          <a:p>
            <a:r>
              <a:rPr lang="en-US" dirty="0"/>
              <a:t>Empirically, the TKCV technique outperformed every other methodology in identifying the true number of latent factors.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624035E-0B9A-284D-91C6-C088B00D91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206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67"/>
    </mc:Choice>
    <mc:Fallback xmlns="">
      <p:transition spd="slow" advTm="46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C0B8D-511A-2F49-A04B-14332D3E7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A4F0D-DB59-2346-B093-64590A744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 critical step in the analysis of factor models is to determine the number of factors, which is needed in implementation of estimation and forecasting algorithms.”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researchers are attempting to identify the number of “latent factors” hidden within a dataset.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14B2E81-17D7-4440-B44A-97BA46DBB2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93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23"/>
    </mc:Choice>
    <mc:Fallback xmlns="">
      <p:transition spd="slow" advTm="25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122DE-8212-F443-BB2D-B8E90BEAF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FB4BE-241F-764D-9F49-AD3CAA682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True/Latent Factor</a:t>
            </a:r>
            <a:r>
              <a:rPr lang="en-US" dirty="0"/>
              <a:t>: An un-observable independent variable. Observed variables are modeled as a function of some number of these latent variables.</a:t>
            </a:r>
          </a:p>
          <a:p>
            <a:endParaRPr lang="en-US" dirty="0"/>
          </a:p>
          <a:p>
            <a:r>
              <a:rPr lang="en-US" b="1" dirty="0"/>
              <a:t>Idiosyncrasies</a:t>
            </a:r>
            <a:r>
              <a:rPr lang="en-US" dirty="0"/>
              <a:t>: In econometrics, these are factors unique to an individual investment, rather than the market as a whole. In essence, idiosyncrasies are similar to noise.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E65419B-2FF3-5A4C-B642-B399B4C4BD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8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896"/>
    </mc:Choice>
    <mc:Fallback xmlns="">
      <p:transition spd="slow" advTm="57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FAA8C-D9DB-024C-93B3-FE8C516F8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5F928-A4A4-104F-AA49-8C5C68793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researchers’ dataset contains observations of N units across T time periods.</a:t>
            </a:r>
          </a:p>
          <a:p>
            <a:endParaRPr lang="en-US" dirty="0"/>
          </a:p>
          <a:p>
            <a:r>
              <a:rPr lang="en-US" dirty="0"/>
              <a:t>Some unknown number of latent features, R</a:t>
            </a:r>
            <a:r>
              <a:rPr lang="en-US" baseline="30000" dirty="0"/>
              <a:t>0</a:t>
            </a:r>
            <a:r>
              <a:rPr lang="en-US" dirty="0"/>
              <a:t>, have impacts on the market as a whole. This is what we want to uncover.</a:t>
            </a:r>
          </a:p>
          <a:p>
            <a:endParaRPr lang="en-US" dirty="0"/>
          </a:p>
          <a:p>
            <a:r>
              <a:rPr lang="en-US" dirty="0"/>
              <a:t>Idiosyncrasies can have both correlations across units and over time. These are what the researchers want to avoid modeling.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37FFD75-B586-4D47-AAF6-F1B1821F48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43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314"/>
    </mc:Choice>
    <mc:Fallback xmlns="">
      <p:transition spd="slow" advTm="79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5E715-5AE6-9040-B171-D626A5142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900957-494C-E640-ABC4-92EEC291B3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p>
                    </m:sSup>
                    <m:sSup>
                      <m:sSupPr>
                        <m:ctrl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l-G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𝐹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p>
                        </m:sSup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X: (N x T) matrix of observations</a:t>
                </a:r>
              </a:p>
              <a:p>
                <a:r>
                  <a:rPr lang="en-US" dirty="0"/>
                  <a:t>F</a:t>
                </a:r>
                <a:r>
                  <a:rPr lang="en-US" baseline="30000" dirty="0"/>
                  <a:t>0</a:t>
                </a:r>
                <a:r>
                  <a:rPr lang="en-US" dirty="0"/>
                  <a:t>: (T x R</a:t>
                </a:r>
                <a:r>
                  <a:rPr lang="en-US" baseline="30000" dirty="0"/>
                  <a:t>0</a:t>
                </a:r>
                <a:r>
                  <a:rPr lang="en-US" dirty="0"/>
                  <a:t>) matrix of true factors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dirty="0"/>
                  <a:t>: (N x R</a:t>
                </a:r>
                <a:r>
                  <a:rPr lang="en-US" baseline="30000" dirty="0"/>
                  <a:t>0</a:t>
                </a:r>
                <a:r>
                  <a:rPr lang="en-US" dirty="0"/>
                  <a:t>) matrix of true factor loadings</a:t>
                </a:r>
              </a:p>
              <a:p>
                <a:r>
                  <a:rPr lang="en-US" dirty="0"/>
                  <a:t>e: (N x T) matrix of idiosyncrasies</a:t>
                </a:r>
              </a:p>
              <a:p>
                <a:endParaRPr lang="en-US" dirty="0"/>
              </a:p>
              <a:p>
                <a:r>
                  <a:rPr lang="en-US" dirty="0"/>
                  <a:t>Goal: Determine the number, R</a:t>
                </a:r>
                <a:r>
                  <a:rPr lang="en-US" baseline="30000" dirty="0"/>
                  <a:t>0</a:t>
                </a:r>
                <a:r>
                  <a:rPr lang="en-US" dirty="0"/>
                  <a:t>, of true factors.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900957-494C-E640-ABC4-92EEC291B3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65" t="-8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29D5076-20DC-A445-B7FC-32F3C6908B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95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642"/>
    </mc:Choice>
    <mc:Fallback xmlns="">
      <p:transition spd="slow" advTm="55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DC5F9-6A40-034B-BF35-8A4246E2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88D5-2B01-A640-8B6D-BD275F6A3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 k-fold cross validation in two dimensions (across units N, and then across time T), estimating the number of true factors.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J-fold CV in N dimension, and estimate the the factors (F</a:t>
            </a:r>
            <a:r>
              <a:rPr lang="en-US" baseline="30000" dirty="0"/>
              <a:t>0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K-fold CV on the holdout data in T dimension, estimating factor weights (Λ</a:t>
            </a:r>
            <a:r>
              <a:rPr lang="en-US" baseline="30000" dirty="0"/>
              <a:t>0</a:t>
            </a:r>
            <a:r>
              <a:rPr lang="en-US" dirty="0"/>
              <a:t>). </a:t>
            </a:r>
          </a:p>
          <a:p>
            <a:pPr lvl="1"/>
            <a:r>
              <a:rPr lang="en-US" dirty="0"/>
              <a:t>Repeat this process for every combination of chunk J and K.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01618B-4B52-F945-87F9-E2785D0CA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448" y="3818472"/>
            <a:ext cx="7167967" cy="29228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A97118-7549-8349-841F-07F0B8DDCB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5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380"/>
    </mc:Choice>
    <mc:Fallback xmlns="">
      <p:transition spd="slow" advTm="64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A9ECC-C4E8-1547-A42F-D072BE5CA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Validation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4BA15-B3AE-4249-8951-2B31928A9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test the estimator’s efficacy, the researchers created eight “Data Generation Processes”. Each of the eight data generators represent different levels and distributions of idiosyncrasies. R</a:t>
            </a:r>
            <a:r>
              <a:rPr lang="en-US" baseline="30000" dirty="0"/>
              <a:t>0</a:t>
            </a:r>
            <a:r>
              <a:rPr lang="en-US" dirty="0"/>
              <a:t> is set to 5.</a:t>
            </a:r>
          </a:p>
          <a:p>
            <a:endParaRPr lang="en-US" dirty="0"/>
          </a:p>
          <a:p>
            <a:r>
              <a:rPr lang="en-US" dirty="0"/>
              <a:t>For each of the generators, the researchers test their approach on multiple different dataset sizes, and compare their results to several other true factor estimators.  </a:t>
            </a:r>
          </a:p>
          <a:p>
            <a:endParaRPr lang="en-US" dirty="0"/>
          </a:p>
          <a:p>
            <a:r>
              <a:rPr lang="en-US" dirty="0"/>
              <a:t>Each experiment is run 2000 times, and the MSE is averages across all runs.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4A0F56C-A81E-BD4F-8B4A-831450B448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49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288"/>
    </mc:Choice>
    <mc:Fallback xmlns="">
      <p:transition spd="slow" advTm="86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CD3D5B-2CEC-0E40-9151-ACB7B2786B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0118" y="1656501"/>
            <a:ext cx="7341030" cy="51125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D77462-2776-9546-8DC0-13CD7F2D52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111" y="252354"/>
            <a:ext cx="7276454" cy="1448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F2717E-F4E6-CD4D-9742-1F98F935D8A7}"/>
              </a:ext>
            </a:extLst>
          </p:cNvPr>
          <p:cNvSpPr txBox="1"/>
          <p:nvPr/>
        </p:nvSpPr>
        <p:spPr>
          <a:xfrm>
            <a:off x="4903454" y="-52246"/>
            <a:ext cx="2695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 Generator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475FA8-98D9-DB42-AE93-66602EECEE3D}"/>
              </a:ext>
            </a:extLst>
          </p:cNvPr>
          <p:cNvSpPr txBox="1"/>
          <p:nvPr/>
        </p:nvSpPr>
        <p:spPr>
          <a:xfrm>
            <a:off x="-8391" y="1267108"/>
            <a:ext cx="1618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of matrix 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C29E1A-FCF8-2141-BC57-A863EDC5E939}"/>
              </a:ext>
            </a:extLst>
          </p:cNvPr>
          <p:cNvSpPr/>
          <p:nvPr/>
        </p:nvSpPr>
        <p:spPr>
          <a:xfrm>
            <a:off x="3940401" y="2922311"/>
            <a:ext cx="970961" cy="37330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810D1A-FD40-6B4E-A465-DB9CD11F8435}"/>
              </a:ext>
            </a:extLst>
          </p:cNvPr>
          <p:cNvSpPr txBox="1"/>
          <p:nvPr/>
        </p:nvSpPr>
        <p:spPr>
          <a:xfrm>
            <a:off x="688154" y="5938888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High MSE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D7AAB39C-F16E-464A-90F4-0525AE854C0C}"/>
              </a:ext>
            </a:extLst>
          </p:cNvPr>
          <p:cNvSpPr/>
          <p:nvPr/>
        </p:nvSpPr>
        <p:spPr>
          <a:xfrm>
            <a:off x="1602554" y="1260694"/>
            <a:ext cx="1404594" cy="473839"/>
          </a:xfrm>
          <a:custGeom>
            <a:avLst/>
            <a:gdLst>
              <a:gd name="connsiteX0" fmla="*/ 0 w 1404594"/>
              <a:gd name="connsiteY0" fmla="*/ 181608 h 473839"/>
              <a:gd name="connsiteX1" fmla="*/ 1046375 w 1404594"/>
              <a:gd name="connsiteY1" fmla="*/ 11926 h 473839"/>
              <a:gd name="connsiteX2" fmla="*/ 1404594 w 1404594"/>
              <a:gd name="connsiteY2" fmla="*/ 473839 h 473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4594" h="473839">
                <a:moveTo>
                  <a:pt x="0" y="181608"/>
                </a:moveTo>
                <a:cubicBezTo>
                  <a:pt x="406138" y="72414"/>
                  <a:pt x="812276" y="-36779"/>
                  <a:pt x="1046375" y="11926"/>
                </a:cubicBezTo>
                <a:cubicBezTo>
                  <a:pt x="1280474" y="60631"/>
                  <a:pt x="1342534" y="267235"/>
                  <a:pt x="1404594" y="473839"/>
                </a:cubicBez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558131-AE84-A64C-BFA4-B6C98C282EB6}"/>
              </a:ext>
            </a:extLst>
          </p:cNvPr>
          <p:cNvSpPr/>
          <p:nvPr/>
        </p:nvSpPr>
        <p:spPr>
          <a:xfrm>
            <a:off x="7164371" y="2064471"/>
            <a:ext cx="414779" cy="467726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18E038-83E0-924F-BB2D-6D805EE3CD60}"/>
              </a:ext>
            </a:extLst>
          </p:cNvPr>
          <p:cNvSpPr txBox="1"/>
          <p:nvPr/>
        </p:nvSpPr>
        <p:spPr>
          <a:xfrm>
            <a:off x="9788165" y="1385741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Strong performance across the board.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FF2C01-353A-BA44-893F-629E0067F0B6}"/>
              </a:ext>
            </a:extLst>
          </p:cNvPr>
          <p:cNvSpPr/>
          <p:nvPr/>
        </p:nvSpPr>
        <p:spPr>
          <a:xfrm>
            <a:off x="3423501" y="2103749"/>
            <a:ext cx="414779" cy="456100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30C975E7-DC10-D946-B4F7-AF27054FF489}"/>
              </a:ext>
            </a:extLst>
          </p:cNvPr>
          <p:cNvSpPr/>
          <p:nvPr/>
        </p:nvSpPr>
        <p:spPr>
          <a:xfrm>
            <a:off x="1319754" y="6259397"/>
            <a:ext cx="2611224" cy="545225"/>
          </a:xfrm>
          <a:custGeom>
            <a:avLst/>
            <a:gdLst>
              <a:gd name="connsiteX0" fmla="*/ 0 w 2875175"/>
              <a:gd name="connsiteY0" fmla="*/ 0 h 573505"/>
              <a:gd name="connsiteX1" fmla="*/ 1564849 w 2875175"/>
              <a:gd name="connsiteY1" fmla="*/ 537328 h 573505"/>
              <a:gd name="connsiteX2" fmla="*/ 2875175 w 2875175"/>
              <a:gd name="connsiteY2" fmla="*/ 480767 h 57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75175" h="573505">
                <a:moveTo>
                  <a:pt x="0" y="0"/>
                </a:moveTo>
                <a:cubicBezTo>
                  <a:pt x="542826" y="228600"/>
                  <a:pt x="1085653" y="457200"/>
                  <a:pt x="1564849" y="537328"/>
                </a:cubicBezTo>
                <a:cubicBezTo>
                  <a:pt x="2044045" y="617456"/>
                  <a:pt x="2459610" y="549111"/>
                  <a:pt x="2875175" y="480767"/>
                </a:cubicBezTo>
              </a:path>
            </a:pathLst>
          </a:custGeom>
          <a:noFill/>
          <a:ln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2441572F-ABE2-5944-B483-9CB983A91F0A}"/>
              </a:ext>
            </a:extLst>
          </p:cNvPr>
          <p:cNvSpPr/>
          <p:nvPr/>
        </p:nvSpPr>
        <p:spPr>
          <a:xfrm>
            <a:off x="7484882" y="1452312"/>
            <a:ext cx="2413262" cy="574451"/>
          </a:xfrm>
          <a:custGeom>
            <a:avLst/>
            <a:gdLst>
              <a:gd name="connsiteX0" fmla="*/ 2413262 w 2413262"/>
              <a:gd name="connsiteY0" fmla="*/ 282220 h 574451"/>
              <a:gd name="connsiteX1" fmla="*/ 980388 w 2413262"/>
              <a:gd name="connsiteY1" fmla="*/ 8843 h 574451"/>
              <a:gd name="connsiteX2" fmla="*/ 0 w 2413262"/>
              <a:gd name="connsiteY2" fmla="*/ 574451 h 574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3262" h="574451">
                <a:moveTo>
                  <a:pt x="2413262" y="282220"/>
                </a:moveTo>
                <a:cubicBezTo>
                  <a:pt x="1897930" y="121179"/>
                  <a:pt x="1382598" y="-39862"/>
                  <a:pt x="980388" y="8843"/>
                </a:cubicBezTo>
                <a:cubicBezTo>
                  <a:pt x="578178" y="57548"/>
                  <a:pt x="289089" y="315999"/>
                  <a:pt x="0" y="574451"/>
                </a:cubicBezTo>
              </a:path>
            </a:pathLst>
          </a:custGeom>
          <a:noFill/>
          <a:ln>
            <a:solidFill>
              <a:srgbClr val="00B05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DBC87E69-8C33-0943-91AD-581E986584F2}"/>
              </a:ext>
            </a:extLst>
          </p:cNvPr>
          <p:cNvSpPr/>
          <p:nvPr/>
        </p:nvSpPr>
        <p:spPr>
          <a:xfrm>
            <a:off x="3704734" y="1348024"/>
            <a:ext cx="6146276" cy="716446"/>
          </a:xfrm>
          <a:custGeom>
            <a:avLst/>
            <a:gdLst>
              <a:gd name="connsiteX0" fmla="*/ 6344239 w 6344239"/>
              <a:gd name="connsiteY0" fmla="*/ 367654 h 716446"/>
              <a:gd name="connsiteX1" fmla="*/ 2281287 w 6344239"/>
              <a:gd name="connsiteY1" fmla="*/ 9 h 716446"/>
              <a:gd name="connsiteX2" fmla="*/ 443060 w 6344239"/>
              <a:gd name="connsiteY2" fmla="*/ 377081 h 716446"/>
              <a:gd name="connsiteX3" fmla="*/ 0 w 6344239"/>
              <a:gd name="connsiteY3" fmla="*/ 716446 h 716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44239" h="716446">
                <a:moveTo>
                  <a:pt x="6344239" y="367654"/>
                </a:moveTo>
                <a:cubicBezTo>
                  <a:pt x="4804528" y="183046"/>
                  <a:pt x="3264817" y="-1562"/>
                  <a:pt x="2281287" y="9"/>
                </a:cubicBezTo>
                <a:cubicBezTo>
                  <a:pt x="1297757" y="1580"/>
                  <a:pt x="823274" y="257675"/>
                  <a:pt x="443060" y="377081"/>
                </a:cubicBezTo>
                <a:cubicBezTo>
                  <a:pt x="62846" y="496487"/>
                  <a:pt x="31423" y="606466"/>
                  <a:pt x="0" y="716446"/>
                </a:cubicBezTo>
              </a:path>
            </a:pathLst>
          </a:custGeom>
          <a:noFill/>
          <a:ln>
            <a:solidFill>
              <a:srgbClr val="00B05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udio 35">
            <a:hlinkClick r:id="" action="ppaction://media"/>
            <a:extLst>
              <a:ext uri="{FF2B5EF4-FFF2-40B4-BE49-F238E27FC236}">
                <a16:creationId xmlns:a16="http://schemas.microsoft.com/office/drawing/2014/main" id="{E17B9767-5C59-564E-BA16-1010C2FE63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67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537"/>
    </mc:Choice>
    <mc:Fallback xmlns="">
      <p:transition spd="slow" advTm="55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92B3-08B8-8D4C-831F-A157FA138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CA56C-F0D3-7F4C-8884-2AD419EA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two of the five generated data sets, an alternate method “DCV” had superior results to the researchers’ “Twice K-Fold Cross Validation” (TKCV) method. However, these two datasets did not include additional idiosyncrasy correlations.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datasets with higher idiosyncratic correlation, TKCV performed better overall, noting very high MSE in several of the alternative methodologies.</a:t>
            </a:r>
          </a:p>
          <a:p>
            <a:endParaRPr lang="en-US" dirty="0"/>
          </a:p>
          <a:p>
            <a:r>
              <a:rPr lang="en-US" dirty="0"/>
              <a:t>Overall, TKCV appeared to be the most robust and accurate method, especially in datasets resembling more realistic economic data.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672DDF1-ACFA-EA42-B8A2-7091735DD1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387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85"/>
    </mc:Choice>
    <mc:Fallback>
      <p:transition spd="slow" advTm="38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675</Words>
  <Application>Microsoft Macintosh PowerPoint</Application>
  <PresentationFormat>Widescreen</PresentationFormat>
  <Paragraphs>63</Paragraphs>
  <Slides>12</Slides>
  <Notes>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Determining the number of factors in approximate factor models by twice K-fold cross validation </vt:lpstr>
      <vt:lpstr>Problem Statement</vt:lpstr>
      <vt:lpstr>Definitions</vt:lpstr>
      <vt:lpstr>Data</vt:lpstr>
      <vt:lpstr>Data Model</vt:lpstr>
      <vt:lpstr>Proposed Approach</vt:lpstr>
      <vt:lpstr>Simulated Validation Setup</vt:lpstr>
      <vt:lpstr>PowerPoint Presentation</vt:lpstr>
      <vt:lpstr>Simulation Results</vt:lpstr>
      <vt:lpstr>Testing TKCV Empirically</vt:lpstr>
      <vt:lpstr>Empirical Results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Determining the number of factors in approximate factor models by twice K-fold cross validation </dc:title>
  <dc:creator>NICHOLAI L'ESPERANCE</dc:creator>
  <cp:lastModifiedBy>NICHOLAI L'ESPERANCE</cp:lastModifiedBy>
  <cp:revision>19</cp:revision>
  <dcterms:created xsi:type="dcterms:W3CDTF">2020-06-15T16:38:49Z</dcterms:created>
  <dcterms:modified xsi:type="dcterms:W3CDTF">2020-06-16T13:56:04Z</dcterms:modified>
</cp:coreProperties>
</file>

<file path=docProps/thumbnail.jpeg>
</file>